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  <p:sldId id="265" r:id="rId9"/>
    <p:sldId id="276" r:id="rId10"/>
    <p:sldId id="270" r:id="rId11"/>
    <p:sldId id="277" r:id="rId12"/>
    <p:sldId id="268" r:id="rId13"/>
    <p:sldId id="269" r:id="rId14"/>
    <p:sldId id="271" r:id="rId15"/>
    <p:sldId id="266" r:id="rId16"/>
    <p:sldId id="275" r:id="rId17"/>
    <p:sldId id="274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1"/>
    <p:restoredTop sz="94500"/>
  </p:normalViewPr>
  <p:slideViewPr>
    <p:cSldViewPr snapToGrid="0" snapToObjects="1">
      <p:cViewPr>
        <p:scale>
          <a:sx n="100" d="100"/>
          <a:sy n="100" d="100"/>
        </p:scale>
        <p:origin x="5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34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6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13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7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1/13/21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2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04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7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8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8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29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3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DC82B3-9711-45B9-8C2F-6B91A959E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3208" y="839589"/>
            <a:ext cx="2792336" cy="269839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03B749B-7C91-4A70-9318-82A4EA18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161" y="626490"/>
            <a:ext cx="3172430" cy="31245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41AAC8F-DDF5-413D-A80E-4FAF73EF5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2326" y="747423"/>
            <a:ext cx="2895134" cy="28827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E73E149-B6EC-43FF-8939-B7B14394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699832" y="790804"/>
            <a:ext cx="2792336" cy="269839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BEB0D00-4F7A-41D8-B15E-B42145EA9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09785" y="577705"/>
            <a:ext cx="3172430" cy="31245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444651-7CAB-437A-9DF1-EDE7DCF43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603805" y="747421"/>
            <a:ext cx="2911283" cy="283934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14E3C33-441A-400B-8EE2-E3222CAF6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76458" y="839589"/>
            <a:ext cx="2792336" cy="269839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3B994DF-9058-47C6-98CE-DF3EF5084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6411" y="626490"/>
            <a:ext cx="3172430" cy="31245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AF2B5-D31D-5A41-A99C-59A3DA96D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398" y="3617843"/>
            <a:ext cx="9165204" cy="1690473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RISK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C2EF3-2729-2141-BF25-FDB4FBA85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6" y="5300766"/>
            <a:ext cx="6953250" cy="739073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RL for Global Domination</a:t>
            </a:r>
            <a:endParaRPr lang="en-US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81D1210-0864-1A48-A094-0C6FC5F9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438" y="1168424"/>
            <a:ext cx="1373691" cy="17898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2F7964B-587D-ED4A-A531-5E7125AF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92" y="1265638"/>
            <a:ext cx="1342146" cy="1748725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086C2D-811D-44A2-BE86-D996EFB9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48111" y="747422"/>
            <a:ext cx="2880347" cy="283934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99F47C7-FC20-FB4C-A259-57AEFD45E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6" y="1282455"/>
            <a:ext cx="1357919" cy="17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7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7B81A7-86CA-084C-81BB-4226AEE4C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55" y="605956"/>
            <a:ext cx="8416089" cy="56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8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22BEE10-2CDB-0E45-A531-C840F5C65616}"/>
              </a:ext>
            </a:extLst>
          </p:cNvPr>
          <p:cNvSpPr txBox="1">
            <a:spLocks/>
          </p:cNvSpPr>
          <p:nvPr/>
        </p:nvSpPr>
        <p:spPr>
          <a:xfrm>
            <a:off x="358637" y="359618"/>
            <a:ext cx="6544845" cy="143332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Troup Placement Behaviors</a:t>
            </a:r>
          </a:p>
        </p:txBody>
      </p:sp>
      <p:sp>
        <p:nvSpPr>
          <p:cNvPr id="5" name="Subtitle 13">
            <a:extLst>
              <a:ext uri="{FF2B5EF4-FFF2-40B4-BE49-F238E27FC236}">
                <a16:creationId xmlns:a16="http://schemas.microsoft.com/office/drawing/2014/main" id="{53536F2A-D123-B943-96D4-FF999FDF343B}"/>
              </a:ext>
            </a:extLst>
          </p:cNvPr>
          <p:cNvSpPr txBox="1">
            <a:spLocks/>
          </p:cNvSpPr>
          <p:nvPr/>
        </p:nvSpPr>
        <p:spPr>
          <a:xfrm>
            <a:off x="358637" y="1076280"/>
            <a:ext cx="11474726" cy="209550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'r' random, places troops completely randomly for the initial phase; reinforcements are placed randomly on their front (if reinforcements are placed completely randomly, there is a good chance that a game between multiple players with this strategy won't finish so I had to revise the code).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'a' aggressive, places troops on their front in a way that maximizes vulnerability of enemy nodes; Tie goes to their territory with the least troops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'd' defensive, places troops on their front in a way that maximizes protection of their own nodes</a:t>
            </a:r>
          </a:p>
        </p:txBody>
      </p:sp>
    </p:spTree>
    <p:extLst>
      <p:ext uri="{BB962C8B-B14F-4D97-AF65-F5344CB8AC3E}">
        <p14:creationId xmlns:p14="http://schemas.microsoft.com/office/powerpoint/2010/main" val="29582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FE065FD-179C-8843-820B-DDB03CED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26" y="2215805"/>
            <a:ext cx="9377947" cy="24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7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120F93-D913-3E45-A5D2-4E9A144DF9AF}"/>
              </a:ext>
            </a:extLst>
          </p:cNvPr>
          <p:cNvSpPr txBox="1">
            <a:spLocks/>
          </p:cNvSpPr>
          <p:nvPr/>
        </p:nvSpPr>
        <p:spPr>
          <a:xfrm>
            <a:off x="185880" y="927120"/>
            <a:ext cx="3941619" cy="143332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BEST OVERALL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589D760-0164-D34A-8349-9EC40721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80533"/>
            <a:ext cx="11811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3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AA120F93-D913-3E45-A5D2-4E9A144DF9AF}"/>
              </a:ext>
            </a:extLst>
          </p:cNvPr>
          <p:cNvSpPr txBox="1">
            <a:spLocks/>
          </p:cNvSpPr>
          <p:nvPr/>
        </p:nvSpPr>
        <p:spPr>
          <a:xfrm>
            <a:off x="203200" y="960573"/>
            <a:ext cx="4216400" cy="143332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WORST OVERALL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9EC2638-5B1C-9443-A887-45DD491D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04430"/>
            <a:ext cx="11785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9466AA-C21A-4C23-8137-04C53295B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9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7F2DAE4-2F3C-4594-A107-2435D1D07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4496"/>
            <a:ext cx="4293360" cy="5181455"/>
          </a:xfrm>
          <a:custGeom>
            <a:avLst/>
            <a:gdLst>
              <a:gd name="connsiteX0" fmla="*/ 1155130 w 4174269"/>
              <a:gd name="connsiteY0" fmla="*/ 990 h 5181455"/>
              <a:gd name="connsiteX1" fmla="*/ 2396955 w 4174269"/>
              <a:gd name="connsiteY1" fmla="*/ 367328 h 5181455"/>
              <a:gd name="connsiteX2" fmla="*/ 3827960 w 4174269"/>
              <a:gd name="connsiteY2" fmla="*/ 4749328 h 5181455"/>
              <a:gd name="connsiteX3" fmla="*/ 3561502 w 4174269"/>
              <a:gd name="connsiteY3" fmla="*/ 5090948 h 5181455"/>
              <a:gd name="connsiteX4" fmla="*/ 3452726 w 4174269"/>
              <a:gd name="connsiteY4" fmla="*/ 5181455 h 5181455"/>
              <a:gd name="connsiteX5" fmla="*/ 0 w 4174269"/>
              <a:gd name="connsiteY5" fmla="*/ 5181455 h 5181455"/>
              <a:gd name="connsiteX6" fmla="*/ 0 w 4174269"/>
              <a:gd name="connsiteY6" fmla="*/ 251605 h 5181455"/>
              <a:gd name="connsiteX7" fmla="*/ 157396 w 4174269"/>
              <a:gd name="connsiteY7" fmla="*/ 182600 h 5181455"/>
              <a:gd name="connsiteX8" fmla="*/ 1155130 w 4174269"/>
              <a:gd name="connsiteY8" fmla="*/ 990 h 51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4269" h="5181455">
                <a:moveTo>
                  <a:pt x="1155130" y="990"/>
                </a:moveTo>
                <a:cubicBezTo>
                  <a:pt x="1564667" y="12730"/>
                  <a:pt x="1984593" y="129250"/>
                  <a:pt x="2396955" y="367328"/>
                </a:cubicBezTo>
                <a:cubicBezTo>
                  <a:pt x="3871760" y="1218807"/>
                  <a:pt x="4678347" y="3276416"/>
                  <a:pt x="3827960" y="4749328"/>
                </a:cubicBezTo>
                <a:cubicBezTo>
                  <a:pt x="3748235" y="4887417"/>
                  <a:pt x="3658928" y="4998272"/>
                  <a:pt x="3561502" y="5090948"/>
                </a:cubicBezTo>
                <a:lnTo>
                  <a:pt x="3452726" y="5181455"/>
                </a:lnTo>
                <a:lnTo>
                  <a:pt x="0" y="5181455"/>
                </a:lnTo>
                <a:lnTo>
                  <a:pt x="0" y="251605"/>
                </a:lnTo>
                <a:lnTo>
                  <a:pt x="157396" y="182600"/>
                </a:lnTo>
                <a:cubicBezTo>
                  <a:pt x="475610" y="54980"/>
                  <a:pt x="811718" y="-8854"/>
                  <a:pt x="1155130" y="99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E69641-D02C-48F0-8852-5FE363D48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355238"/>
            <a:ext cx="4381339" cy="5510713"/>
          </a:xfrm>
          <a:custGeom>
            <a:avLst/>
            <a:gdLst>
              <a:gd name="connsiteX0" fmla="*/ 948905 w 4259808"/>
              <a:gd name="connsiteY0" fmla="*/ 1556 h 5510713"/>
              <a:gd name="connsiteX1" fmla="*/ 2304106 w 4259808"/>
              <a:gd name="connsiteY1" fmla="*/ 405867 h 5510713"/>
              <a:gd name="connsiteX2" fmla="*/ 3890982 w 4259808"/>
              <a:gd name="connsiteY2" fmla="*/ 5156588 h 5510713"/>
              <a:gd name="connsiteX3" fmla="*/ 3680329 w 4259808"/>
              <a:gd name="connsiteY3" fmla="*/ 5445948 h 5510713"/>
              <a:gd name="connsiteX4" fmla="*/ 3616504 w 4259808"/>
              <a:gd name="connsiteY4" fmla="*/ 5510713 h 5510713"/>
              <a:gd name="connsiteX5" fmla="*/ 0 w 4259808"/>
              <a:gd name="connsiteY5" fmla="*/ 5510713 h 5510713"/>
              <a:gd name="connsiteX6" fmla="*/ 0 w 4259808"/>
              <a:gd name="connsiteY6" fmla="*/ 144797 h 5510713"/>
              <a:gd name="connsiteX7" fmla="*/ 164164 w 4259808"/>
              <a:gd name="connsiteY7" fmla="*/ 92266 h 5510713"/>
              <a:gd name="connsiteX8" fmla="*/ 948905 w 4259808"/>
              <a:gd name="connsiteY8" fmla="*/ 1556 h 55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9808" h="5510713">
                <a:moveTo>
                  <a:pt x="948905" y="1556"/>
                </a:moveTo>
                <a:cubicBezTo>
                  <a:pt x="1395136" y="16867"/>
                  <a:pt x="1853354" y="145625"/>
                  <a:pt x="2304106" y="405867"/>
                </a:cubicBezTo>
                <a:cubicBezTo>
                  <a:pt x="3916211" y="1336616"/>
                  <a:pt x="4808028" y="3568218"/>
                  <a:pt x="3890982" y="5156588"/>
                </a:cubicBezTo>
                <a:cubicBezTo>
                  <a:pt x="3826502" y="5268272"/>
                  <a:pt x="3756052" y="5363347"/>
                  <a:pt x="3680329" y="5445948"/>
                </a:cubicBezTo>
                <a:lnTo>
                  <a:pt x="3616504" y="5510713"/>
                </a:lnTo>
                <a:lnTo>
                  <a:pt x="0" y="5510713"/>
                </a:lnTo>
                <a:lnTo>
                  <a:pt x="0" y="144797"/>
                </a:lnTo>
                <a:lnTo>
                  <a:pt x="164164" y="92266"/>
                </a:lnTo>
                <a:cubicBezTo>
                  <a:pt x="418657" y="23914"/>
                  <a:pt x="681631" y="-7614"/>
                  <a:pt x="948905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D4EFF6A-7C71-4EFA-B386-711A102C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098072"/>
            <a:ext cx="3994190" cy="4767880"/>
          </a:xfrm>
          <a:custGeom>
            <a:avLst/>
            <a:gdLst>
              <a:gd name="connsiteX0" fmla="*/ 1057511 w 3702048"/>
              <a:gd name="connsiteY0" fmla="*/ 1243 h 4710667"/>
              <a:gd name="connsiteX1" fmla="*/ 2139959 w 3702048"/>
              <a:gd name="connsiteY1" fmla="*/ 324180 h 4710667"/>
              <a:gd name="connsiteX2" fmla="*/ 3407455 w 3702048"/>
              <a:gd name="connsiteY2" fmla="*/ 4118750 h 4710667"/>
              <a:gd name="connsiteX3" fmla="*/ 2754080 w 3702048"/>
              <a:gd name="connsiteY3" fmla="*/ 4690965 h 4710667"/>
              <a:gd name="connsiteX4" fmla="*/ 2711405 w 3702048"/>
              <a:gd name="connsiteY4" fmla="*/ 4710667 h 4710667"/>
              <a:gd name="connsiteX5" fmla="*/ 0 w 3702048"/>
              <a:gd name="connsiteY5" fmla="*/ 4710667 h 4710667"/>
              <a:gd name="connsiteX6" fmla="*/ 0 w 3702048"/>
              <a:gd name="connsiteY6" fmla="*/ 239601 h 4710667"/>
              <a:gd name="connsiteX7" fmla="*/ 72857 w 3702048"/>
              <a:gd name="connsiteY7" fmla="*/ 203063 h 4710667"/>
              <a:gd name="connsiteX8" fmla="*/ 1057511 w 3702048"/>
              <a:gd name="connsiteY8" fmla="*/ 1243 h 471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2048" h="4710667">
                <a:moveTo>
                  <a:pt x="1057511" y="1243"/>
                </a:moveTo>
                <a:cubicBezTo>
                  <a:pt x="1413932" y="13473"/>
                  <a:pt x="1779927" y="116316"/>
                  <a:pt x="2139959" y="324180"/>
                </a:cubicBezTo>
                <a:cubicBezTo>
                  <a:pt x="3427605" y="1067603"/>
                  <a:pt x="4139931" y="2850064"/>
                  <a:pt x="3407455" y="4118750"/>
                </a:cubicBezTo>
                <a:cubicBezTo>
                  <a:pt x="3235777" y="4416105"/>
                  <a:pt x="3011128" y="4566048"/>
                  <a:pt x="2754080" y="4690965"/>
                </a:cubicBezTo>
                <a:lnTo>
                  <a:pt x="2711405" y="4710667"/>
                </a:lnTo>
                <a:lnTo>
                  <a:pt x="0" y="4710667"/>
                </a:lnTo>
                <a:lnTo>
                  <a:pt x="0" y="239601"/>
                </a:lnTo>
                <a:lnTo>
                  <a:pt x="72857" y="203063"/>
                </a:lnTo>
                <a:cubicBezTo>
                  <a:pt x="383165" y="61024"/>
                  <a:pt x="715942" y="-10476"/>
                  <a:pt x="1057511" y="1243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4C19DC-E477-4A4D-81AC-7A8CD2E3B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58D5A3F-DB59-492A-AAD4-DDB33C65E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CCD2426-E724-4490-8DAF-44913DC0A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F4763F-257F-4661-BBBE-F60DBD259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08466B8-FA9F-41C1-9FC8-CE7F859F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8CEEDC-820E-402C-ACC8-D657846AD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E9B0A7-7EDC-4112-97B6-52DAEEA5A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9593FC2-93D9-4849-B727-D3A46E4BB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7D68E5A-40AD-4DDB-ACD1-2CC982195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56D0196-667E-4411-97BF-A9706C75B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004320FF-932A-2043-8630-42AD0E2E8656}"/>
              </a:ext>
            </a:extLst>
          </p:cNvPr>
          <p:cNvSpPr txBox="1">
            <a:spLocks/>
          </p:cNvSpPr>
          <p:nvPr/>
        </p:nvSpPr>
        <p:spPr>
          <a:xfrm>
            <a:off x="4654295" y="2739494"/>
            <a:ext cx="6500191" cy="101732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Future Steps</a:t>
            </a:r>
          </a:p>
        </p:txBody>
      </p:sp>
      <p:sp>
        <p:nvSpPr>
          <p:cNvPr id="4" name="Subtitle 13">
            <a:extLst>
              <a:ext uri="{FF2B5EF4-FFF2-40B4-BE49-F238E27FC236}">
                <a16:creationId xmlns:a16="http://schemas.microsoft.com/office/drawing/2014/main" id="{B76EC0B3-E548-E440-A3E1-A32C77EF00FF}"/>
              </a:ext>
            </a:extLst>
          </p:cNvPr>
          <p:cNvSpPr txBox="1">
            <a:spLocks/>
          </p:cNvSpPr>
          <p:nvPr/>
        </p:nvSpPr>
        <p:spPr>
          <a:xfrm>
            <a:off x="4654295" y="3732586"/>
            <a:ext cx="6724021" cy="1755089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up a pure reinforcement framework for the game.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Evolutionary algorithms to determine the best strategy for general play. Add variations of attack strategies.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 speed (stuff like replacing battle simulation with a dictionary of probabilities of survivor distributions).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this model online so people can see animations of their favorites strategies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04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Comp_1" descr="Comp_1">
            <a:hlinkClick r:id="" action="ppaction://media"/>
            <a:extLst>
              <a:ext uri="{FF2B5EF4-FFF2-40B4-BE49-F238E27FC236}">
                <a16:creationId xmlns:a16="http://schemas.microsoft.com/office/drawing/2014/main" id="{F212F763-7425-5B46-9BCE-C096ED8E4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1F4013-AD90-8A4B-9FCB-7B96023CC900}"/>
              </a:ext>
            </a:extLst>
          </p:cNvPr>
          <p:cNvSpPr txBox="1">
            <a:spLocks/>
          </p:cNvSpPr>
          <p:nvPr/>
        </p:nvSpPr>
        <p:spPr>
          <a:xfrm>
            <a:off x="215899" y="-74793"/>
            <a:ext cx="3646571" cy="143332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APPENDIX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1612454-0A62-414B-AA7B-A074CEDC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58532"/>
            <a:ext cx="110871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9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22BEE10-2CDB-0E45-A531-C840F5C65616}"/>
              </a:ext>
            </a:extLst>
          </p:cNvPr>
          <p:cNvSpPr txBox="1">
            <a:spLocks/>
          </p:cNvSpPr>
          <p:nvPr/>
        </p:nvSpPr>
        <p:spPr>
          <a:xfrm>
            <a:off x="190498" y="1085647"/>
            <a:ext cx="3646571" cy="143332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FASTEST TO WIN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86B9709-C7C1-0443-8EB9-590B0A53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1" y="1727200"/>
            <a:ext cx="11760200" cy="46482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11F4013-AD90-8A4B-9FCB-7B96023CC900}"/>
              </a:ext>
            </a:extLst>
          </p:cNvPr>
          <p:cNvSpPr txBox="1">
            <a:spLocks/>
          </p:cNvSpPr>
          <p:nvPr/>
        </p:nvSpPr>
        <p:spPr>
          <a:xfrm>
            <a:off x="215899" y="-74793"/>
            <a:ext cx="3646571" cy="143332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6605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422BEE10-2CDB-0E45-A531-C840F5C65616}"/>
              </a:ext>
            </a:extLst>
          </p:cNvPr>
          <p:cNvSpPr txBox="1">
            <a:spLocks/>
          </p:cNvSpPr>
          <p:nvPr/>
        </p:nvSpPr>
        <p:spPr>
          <a:xfrm>
            <a:off x="184150" y="1076281"/>
            <a:ext cx="3646571" cy="143332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FASTEST TO LOSE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FA15549-B44B-3742-8E3D-8BC39DA6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714500"/>
            <a:ext cx="11823700" cy="51435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31685E7-33DB-B74C-85B5-0A1C0034CE4C}"/>
              </a:ext>
            </a:extLst>
          </p:cNvPr>
          <p:cNvSpPr txBox="1">
            <a:spLocks/>
          </p:cNvSpPr>
          <p:nvPr/>
        </p:nvSpPr>
        <p:spPr>
          <a:xfrm>
            <a:off x="215899" y="-74793"/>
            <a:ext cx="3646571" cy="143332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394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546" y="1057523"/>
            <a:ext cx="5009716" cy="474692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7179" y="834887"/>
            <a:ext cx="5308821" cy="511025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3427" y="1200647"/>
            <a:ext cx="4675366" cy="44717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E4BCE11F-3A5A-2D44-A873-626F2D1B4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891" y="2026972"/>
            <a:ext cx="3283888" cy="1660655"/>
          </a:xfrm>
        </p:spPr>
        <p:txBody>
          <a:bodyPr anchor="t">
            <a:norm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board game map is not the best visualization for analysis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127EC688-5ED9-AE4F-B1EF-584DBA65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874" y="62489"/>
            <a:ext cx="5054573" cy="3323381"/>
          </a:xfrm>
          <a:prstGeom prst="rect">
            <a:avLst/>
          </a:prstGeom>
        </p:spPr>
      </p:pic>
      <p:pic>
        <p:nvPicPr>
          <p:cNvPr id="19" name="Picture 18" descr="A picture containing sky&#10;&#10;Description automatically generated">
            <a:extLst>
              <a:ext uri="{FF2B5EF4-FFF2-40B4-BE49-F238E27FC236}">
                <a16:creationId xmlns:a16="http://schemas.microsoft.com/office/drawing/2014/main" id="{E08EEEB2-6093-2D43-BA73-D88E2A7C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874" y="3623767"/>
            <a:ext cx="5054573" cy="3171744"/>
          </a:xfrm>
          <a:prstGeom prst="rect">
            <a:avLst/>
          </a:prstGeom>
        </p:spPr>
      </p:pic>
      <p:sp>
        <p:nvSpPr>
          <p:cNvPr id="25" name="Subtitle 13">
            <a:extLst>
              <a:ext uri="{FF2B5EF4-FFF2-40B4-BE49-F238E27FC236}">
                <a16:creationId xmlns:a16="http://schemas.microsoft.com/office/drawing/2014/main" id="{913B7952-23A3-FC4A-BE58-F40E53761666}"/>
              </a:ext>
            </a:extLst>
          </p:cNvPr>
          <p:cNvSpPr txBox="1">
            <a:spLocks/>
          </p:cNvSpPr>
          <p:nvPr/>
        </p:nvSpPr>
        <p:spPr>
          <a:xfrm>
            <a:off x="1730590" y="4271839"/>
            <a:ext cx="3283888" cy="81630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So, we turn it into a graph!</a:t>
            </a:r>
          </a:p>
        </p:txBody>
      </p:sp>
      <p:sp>
        <p:nvSpPr>
          <p:cNvPr id="20" name="Curved Right Arrow 19">
            <a:extLst>
              <a:ext uri="{FF2B5EF4-FFF2-40B4-BE49-F238E27FC236}">
                <a16:creationId xmlns:a16="http://schemas.microsoft.com/office/drawing/2014/main" id="{B6E53FA7-643D-6B4B-ABA6-32BBB4EA5566}"/>
              </a:ext>
            </a:extLst>
          </p:cNvPr>
          <p:cNvSpPr/>
          <p:nvPr/>
        </p:nvSpPr>
        <p:spPr>
          <a:xfrm>
            <a:off x="5388802" y="1728325"/>
            <a:ext cx="1239519" cy="3481314"/>
          </a:xfrm>
          <a:prstGeom prst="curved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26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0D566-716D-4E48-9495-7225FCD8C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3ADFC2C-C5DE-F347-BB78-2ED71AF2CF14}"/>
              </a:ext>
            </a:extLst>
          </p:cNvPr>
          <p:cNvSpPr txBox="1">
            <a:spLocks/>
          </p:cNvSpPr>
          <p:nvPr/>
        </p:nvSpPr>
        <p:spPr>
          <a:xfrm rot="16200000">
            <a:off x="-1032874" y="2940141"/>
            <a:ext cx="2868128" cy="97771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atin typeface="+mj-lt"/>
                <a:ea typeface="+mj-ea"/>
                <a:cs typeface="+mj-cs"/>
              </a:rPr>
              <a:t>Simulation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0C0B386-6151-1847-8EAD-6A51E276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35" y="0"/>
            <a:ext cx="1095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E4BCE11F-3A5A-2D44-A873-626F2D1B4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9700" y="3428999"/>
            <a:ext cx="3283888" cy="1660655"/>
          </a:xfrm>
        </p:spPr>
        <p:txBody>
          <a:bodyPr anchor="t">
            <a:norm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small battles, the attacker is only at an advantage when outnumbering the defender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762376B-F5B9-6D44-9509-FFA50264BE3E}"/>
              </a:ext>
            </a:extLst>
          </p:cNvPr>
          <p:cNvSpPr txBox="1">
            <a:spLocks/>
          </p:cNvSpPr>
          <p:nvPr/>
        </p:nvSpPr>
        <p:spPr>
          <a:xfrm>
            <a:off x="176511" y="2566013"/>
            <a:ext cx="4524024" cy="157618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Battle Analysis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F08F02AD-0CE6-8641-B027-8E00E137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009" y="406399"/>
            <a:ext cx="9233991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6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6CE8109-19F9-494A-9E8F-982F36EBF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62" y="-11605"/>
            <a:ext cx="10377836" cy="6869605"/>
          </a:xfrm>
          <a:prstGeom prst="rect">
            <a:avLst/>
          </a:prstGeom>
        </p:spPr>
      </p:pic>
      <p:sp>
        <p:nvSpPr>
          <p:cNvPr id="59" name="Freeform: Shape 47">
            <a:extLst>
              <a:ext uri="{FF2B5EF4-FFF2-40B4-BE49-F238E27FC236}">
                <a16:creationId xmlns:a16="http://schemas.microsoft.com/office/drawing/2014/main" id="{14543B09-440D-4F57-BCB0-A4FCC922D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0" name="Freeform: Shape 49">
            <a:extLst>
              <a:ext uri="{FF2B5EF4-FFF2-40B4-BE49-F238E27FC236}">
                <a16:creationId xmlns:a16="http://schemas.microsoft.com/office/drawing/2014/main" id="{0EE80047-1219-42E8-86D3-94F512050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709530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1" name="Freeform: Shape 51">
            <a:extLst>
              <a:ext uri="{FF2B5EF4-FFF2-40B4-BE49-F238E27FC236}">
                <a16:creationId xmlns:a16="http://schemas.microsoft.com/office/drawing/2014/main" id="{E83B29B1-18A6-4A7A-A498-90E52166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E4BCE11F-3A5A-2D44-A873-626F2D1B4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5049" y="4087466"/>
            <a:ext cx="3848429" cy="678633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very large battles, the kill ratio of 1.18 for 3 vs 2 dice gives the attacker a clear advantage.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69F5F630-1271-AC47-8B52-A75CCE73E6D1}"/>
              </a:ext>
            </a:extLst>
          </p:cNvPr>
          <p:cNvSpPr txBox="1">
            <a:spLocks/>
          </p:cNvSpPr>
          <p:nvPr/>
        </p:nvSpPr>
        <p:spPr>
          <a:xfrm>
            <a:off x="8247496" y="3429000"/>
            <a:ext cx="4524024" cy="157618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Battle Analysis</a:t>
            </a:r>
          </a:p>
        </p:txBody>
      </p:sp>
    </p:spTree>
    <p:extLst>
      <p:ext uri="{BB962C8B-B14F-4D97-AF65-F5344CB8AC3E}">
        <p14:creationId xmlns:p14="http://schemas.microsoft.com/office/powerpoint/2010/main" val="3655479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E4BCE11F-3A5A-2D44-A873-626F2D1B4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5308096"/>
            <a:ext cx="6953250" cy="862394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700" dirty="0"/>
              <a:t>Small battles mean the attacker doesn’t have an extra die advantage, or could quickly lose it.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8AE25EE-E4B0-D844-B6E3-BEF31C9E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66" y="1500660"/>
            <a:ext cx="2560320" cy="1689811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1FCFCA4-63E0-4345-9C40-EC233B99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13" y="1488128"/>
            <a:ext cx="2559915" cy="1702343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76ED67F-2934-8443-B339-9D2C2983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860" y="1488128"/>
            <a:ext cx="2559915" cy="169594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762376B-F5B9-6D44-9509-FFA50264BE3E}"/>
              </a:ext>
            </a:extLst>
          </p:cNvPr>
          <p:cNvSpPr txBox="1">
            <a:spLocks/>
          </p:cNvSpPr>
          <p:nvPr/>
        </p:nvSpPr>
        <p:spPr>
          <a:xfrm>
            <a:off x="4706620" y="4792609"/>
            <a:ext cx="4524024" cy="157618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Battle Analysis</a:t>
            </a:r>
          </a:p>
        </p:txBody>
      </p:sp>
      <p:sp>
        <p:nvSpPr>
          <p:cNvPr id="24" name="Subtitle 13">
            <a:extLst>
              <a:ext uri="{FF2B5EF4-FFF2-40B4-BE49-F238E27FC236}">
                <a16:creationId xmlns:a16="http://schemas.microsoft.com/office/drawing/2014/main" id="{4BD2A3A3-A72B-E44C-BB18-74BD9B3AA0F7}"/>
              </a:ext>
            </a:extLst>
          </p:cNvPr>
          <p:cNvSpPr txBox="1">
            <a:spLocks/>
          </p:cNvSpPr>
          <p:nvPr/>
        </p:nvSpPr>
        <p:spPr>
          <a:xfrm>
            <a:off x="2646992" y="3285290"/>
            <a:ext cx="1300725" cy="48507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400" dirty="0"/>
              <a:t>1 vs 1</a:t>
            </a:r>
          </a:p>
        </p:txBody>
      </p:sp>
      <p:sp>
        <p:nvSpPr>
          <p:cNvPr id="26" name="Subtitle 13">
            <a:extLst>
              <a:ext uri="{FF2B5EF4-FFF2-40B4-BE49-F238E27FC236}">
                <a16:creationId xmlns:a16="http://schemas.microsoft.com/office/drawing/2014/main" id="{7D9C104D-B9D8-5146-854A-AF1B06653AA9}"/>
              </a:ext>
            </a:extLst>
          </p:cNvPr>
          <p:cNvSpPr txBox="1">
            <a:spLocks/>
          </p:cNvSpPr>
          <p:nvPr/>
        </p:nvSpPr>
        <p:spPr>
          <a:xfrm>
            <a:off x="5585142" y="3296133"/>
            <a:ext cx="1300725" cy="48507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400" dirty="0"/>
              <a:t>2 vs 2</a:t>
            </a:r>
          </a:p>
        </p:txBody>
      </p:sp>
      <p:sp>
        <p:nvSpPr>
          <p:cNvPr id="28" name="Subtitle 13">
            <a:extLst>
              <a:ext uri="{FF2B5EF4-FFF2-40B4-BE49-F238E27FC236}">
                <a16:creationId xmlns:a16="http://schemas.microsoft.com/office/drawing/2014/main" id="{F17CBD76-ADA7-9249-B941-91F143BD6867}"/>
              </a:ext>
            </a:extLst>
          </p:cNvPr>
          <p:cNvSpPr txBox="1">
            <a:spLocks/>
          </p:cNvSpPr>
          <p:nvPr/>
        </p:nvSpPr>
        <p:spPr>
          <a:xfrm>
            <a:off x="8244285" y="3285289"/>
            <a:ext cx="1300725" cy="48507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400" dirty="0"/>
              <a:t>3 vs 3</a:t>
            </a:r>
          </a:p>
        </p:txBody>
      </p:sp>
    </p:spTree>
    <p:extLst>
      <p:ext uri="{BB962C8B-B14F-4D97-AF65-F5344CB8AC3E}">
        <p14:creationId xmlns:p14="http://schemas.microsoft.com/office/powerpoint/2010/main" val="53763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E4BCE11F-3A5A-2D44-A873-626F2D1B4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5308096"/>
            <a:ext cx="6953250" cy="862394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700" dirty="0"/>
              <a:t>At 5 vs 5, the advantage of increased attack dice outweighs the effect of losing dice.</a:t>
            </a:r>
          </a:p>
        </p:txBody>
      </p:sp>
      <p:pic>
        <p:nvPicPr>
          <p:cNvPr id="7" name="Picture 6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107E36E7-52AA-904D-A761-045FBA9A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03" y="1240489"/>
            <a:ext cx="4541158" cy="2997164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C3005099-410B-154A-9089-FE27F805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92" y="1240489"/>
            <a:ext cx="4524024" cy="299716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762376B-F5B9-6D44-9509-FFA50264BE3E}"/>
              </a:ext>
            </a:extLst>
          </p:cNvPr>
          <p:cNvSpPr txBox="1">
            <a:spLocks/>
          </p:cNvSpPr>
          <p:nvPr/>
        </p:nvSpPr>
        <p:spPr>
          <a:xfrm>
            <a:off x="4706620" y="4792609"/>
            <a:ext cx="4524024" cy="157618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Battle Analysis</a:t>
            </a:r>
          </a:p>
        </p:txBody>
      </p:sp>
      <p:sp>
        <p:nvSpPr>
          <p:cNvPr id="22" name="Subtitle 13">
            <a:extLst>
              <a:ext uri="{FF2B5EF4-FFF2-40B4-BE49-F238E27FC236}">
                <a16:creationId xmlns:a16="http://schemas.microsoft.com/office/drawing/2014/main" id="{2075648C-5B53-774E-9C8A-E285EA9BC985}"/>
              </a:ext>
            </a:extLst>
          </p:cNvPr>
          <p:cNvSpPr txBox="1">
            <a:spLocks/>
          </p:cNvSpPr>
          <p:nvPr/>
        </p:nvSpPr>
        <p:spPr>
          <a:xfrm>
            <a:off x="2863341" y="4307536"/>
            <a:ext cx="1300725" cy="48507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400" dirty="0"/>
              <a:t>4 vs 4</a:t>
            </a:r>
          </a:p>
        </p:txBody>
      </p:sp>
      <p:sp>
        <p:nvSpPr>
          <p:cNvPr id="24" name="Subtitle 13">
            <a:extLst>
              <a:ext uri="{FF2B5EF4-FFF2-40B4-BE49-F238E27FC236}">
                <a16:creationId xmlns:a16="http://schemas.microsoft.com/office/drawing/2014/main" id="{114CCDCD-20F2-7048-9E70-A066DF5864A9}"/>
              </a:ext>
            </a:extLst>
          </p:cNvPr>
          <p:cNvSpPr txBox="1">
            <a:spLocks/>
          </p:cNvSpPr>
          <p:nvPr/>
        </p:nvSpPr>
        <p:spPr>
          <a:xfrm>
            <a:off x="7872929" y="4307535"/>
            <a:ext cx="1300725" cy="48507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400" dirty="0"/>
              <a:t>5 vs 5</a:t>
            </a:r>
          </a:p>
        </p:txBody>
      </p:sp>
    </p:spTree>
    <p:extLst>
      <p:ext uri="{BB962C8B-B14F-4D97-AF65-F5344CB8AC3E}">
        <p14:creationId xmlns:p14="http://schemas.microsoft.com/office/powerpoint/2010/main" val="23411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2E366A-B6DD-4F06-A42A-FF634FDE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839" y="970769"/>
            <a:ext cx="4936895" cy="4669465"/>
            <a:chOff x="648839" y="970769"/>
            <a:chExt cx="4936895" cy="466946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43803" y="1124162"/>
              <a:ext cx="4691485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2" y="1290468"/>
              <a:ext cx="438979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48839" y="970769"/>
              <a:ext cx="4936895" cy="466946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004320FF-932A-2043-8630-42AD0E2E8656}"/>
              </a:ext>
            </a:extLst>
          </p:cNvPr>
          <p:cNvSpPr txBox="1">
            <a:spLocks/>
          </p:cNvSpPr>
          <p:nvPr/>
        </p:nvSpPr>
        <p:spPr>
          <a:xfrm>
            <a:off x="1412543" y="1833229"/>
            <a:ext cx="3577022" cy="2934031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 Methods</a:t>
            </a:r>
          </a:p>
        </p:txBody>
      </p:sp>
      <p:sp>
        <p:nvSpPr>
          <p:cNvPr id="4" name="Subtitle 13">
            <a:extLst>
              <a:ext uri="{FF2B5EF4-FFF2-40B4-BE49-F238E27FC236}">
                <a16:creationId xmlns:a16="http://schemas.microsoft.com/office/drawing/2014/main" id="{B76EC0B3-E548-E440-A3E1-A32C77EF00FF}"/>
              </a:ext>
            </a:extLst>
          </p:cNvPr>
          <p:cNvSpPr txBox="1">
            <a:spLocks/>
          </p:cNvSpPr>
          <p:nvPr/>
        </p:nvSpPr>
        <p:spPr>
          <a:xfrm>
            <a:off x="6241774" y="1105306"/>
            <a:ext cx="4825512" cy="433743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Player Risk Simulations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behavior competes against 4 randomly selected behaviors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 game simulation 100 times for each test behavior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track win/loss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turns to win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turns until eliminated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strategies</a:t>
            </a:r>
          </a:p>
          <a:p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 is IID!</a:t>
            </a:r>
          </a:p>
        </p:txBody>
      </p:sp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2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3">
            <a:extLst>
              <a:ext uri="{FF2B5EF4-FFF2-40B4-BE49-F238E27FC236}">
                <a16:creationId xmlns:a16="http://schemas.microsoft.com/office/drawing/2014/main" id="{73F77B8A-7398-714A-B1FB-A1B52382AAE2}"/>
              </a:ext>
            </a:extLst>
          </p:cNvPr>
          <p:cNvSpPr txBox="1">
            <a:spLocks/>
          </p:cNvSpPr>
          <p:nvPr/>
        </p:nvSpPr>
        <p:spPr>
          <a:xfrm>
            <a:off x="4919482" y="1076281"/>
            <a:ext cx="3848429" cy="513984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22BEE10-2CDB-0E45-A531-C840F5C65616}"/>
              </a:ext>
            </a:extLst>
          </p:cNvPr>
          <p:cNvSpPr txBox="1">
            <a:spLocks/>
          </p:cNvSpPr>
          <p:nvPr/>
        </p:nvSpPr>
        <p:spPr>
          <a:xfrm>
            <a:off x="358637" y="359618"/>
            <a:ext cx="6544845" cy="143332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Territory Selection Behaviors</a:t>
            </a:r>
          </a:p>
        </p:txBody>
      </p:sp>
      <p:sp>
        <p:nvSpPr>
          <p:cNvPr id="5" name="Subtitle 13">
            <a:extLst>
              <a:ext uri="{FF2B5EF4-FFF2-40B4-BE49-F238E27FC236}">
                <a16:creationId xmlns:a16="http://schemas.microsoft.com/office/drawing/2014/main" id="{53536F2A-D123-B943-96D4-FF999FDF343B}"/>
              </a:ext>
            </a:extLst>
          </p:cNvPr>
          <p:cNvSpPr txBox="1">
            <a:spLocks/>
          </p:cNvSpPr>
          <p:nvPr/>
        </p:nvSpPr>
        <p:spPr>
          <a:xfrm>
            <a:off x="358637" y="1076280"/>
            <a:ext cx="11474726" cy="5603920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'r' random, randomly selects territories from those remaining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 isolationist, selects the territories with the least neighbors, tie goes to those that have high cluster coefficients so that attackers have other options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'n' network, selects the territories with the most neighbors, tie goes to those that have low cluster coefficients so that everything passes through their nodes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'c' connecter, selects territories that are connected to ones it already owns; if none available maximizes neighbors and cluster coefficients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'u' united states, selects territories in N America first, then territories with the least neighbors. They're going for the continent bonus.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's' south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america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selects territories in S America first, then territories with the least neighbors. They're going for the continent bonus.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'p' pacific islands, selects territories in Australia first, then territories with the least neighbors. They're going for the continent bonus.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'f'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africa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selects territories in Africa first, then territories with the least neighbors. They're going for the continent bonus.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'e'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europe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selects territories in Europe first, then territories with the least neighbors. They're going for the continent bonus.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'm' middle east, selects territories in Asia first, then territories with the least neighbors. They're going for the continent bonus.</a:t>
            </a:r>
          </a:p>
        </p:txBody>
      </p:sp>
    </p:spTree>
    <p:extLst>
      <p:ext uri="{BB962C8B-B14F-4D97-AF65-F5344CB8AC3E}">
        <p14:creationId xmlns:p14="http://schemas.microsoft.com/office/powerpoint/2010/main" val="26624645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_2SEEDS">
      <a:dk1>
        <a:srgbClr val="000000"/>
      </a:dk1>
      <a:lt1>
        <a:srgbClr val="FFFFFF"/>
      </a:lt1>
      <a:dk2>
        <a:srgbClr val="34221E"/>
      </a:dk2>
      <a:lt2>
        <a:srgbClr val="E2E2E8"/>
      </a:lt2>
      <a:accent1>
        <a:srgbClr val="A1A570"/>
      </a:accent1>
      <a:accent2>
        <a:srgbClr val="B19F7D"/>
      </a:accent2>
      <a:accent3>
        <a:srgbClr val="94A77F"/>
      </a:accent3>
      <a:accent4>
        <a:srgbClr val="74A9A6"/>
      </a:accent4>
      <a:accent5>
        <a:srgbClr val="7EA4B9"/>
      </a:accent5>
      <a:accent6>
        <a:srgbClr val="7F8DBA"/>
      </a:accent6>
      <a:hlink>
        <a:srgbClr val="6E69AE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582</Words>
  <Application>Microsoft Macintosh PowerPoint</Application>
  <PresentationFormat>Widescreen</PresentationFormat>
  <Paragraphs>67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Meiryo</vt:lpstr>
      <vt:lpstr>Corbel</vt:lpstr>
      <vt:lpstr>SketchLinesVTI</vt:lpstr>
      <vt:lpstr>RISK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</dc:title>
  <dc:creator>Trevor D Mclemore</dc:creator>
  <cp:lastModifiedBy>Trevor D Mclemore</cp:lastModifiedBy>
  <cp:revision>17</cp:revision>
  <dcterms:created xsi:type="dcterms:W3CDTF">2021-01-14T07:03:52Z</dcterms:created>
  <dcterms:modified xsi:type="dcterms:W3CDTF">2021-01-15T06:18:00Z</dcterms:modified>
</cp:coreProperties>
</file>